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82" r:id="rId12"/>
    <p:sldId id="283" r:id="rId13"/>
    <p:sldId id="284" r:id="rId14"/>
    <p:sldId id="285" r:id="rId15"/>
    <p:sldId id="286" r:id="rId16"/>
    <p:sldId id="267" r:id="rId17"/>
    <p:sldId id="268" r:id="rId18"/>
    <p:sldId id="269" r:id="rId19"/>
    <p:sldId id="270" r:id="rId20"/>
    <p:sldId id="280" r:id="rId21"/>
    <p:sldId id="281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1" d="100"/>
          <a:sy n="71" d="100"/>
        </p:scale>
        <p:origin x="-1356" y="-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513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7076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5435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356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3401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1333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542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8364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2389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7978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185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E7C44-D7CA-4946-8426-67BDF8835987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3CBAB-D633-4E7F-806D-167233EF9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9944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16632"/>
            <a:ext cx="9144000" cy="6741368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ru-RU" sz="1900" b="1" dirty="0"/>
              <a:t>Федеральное государственное автономное образовательное учреждение высшего образования</a:t>
            </a:r>
            <a:endParaRPr lang="ru-RU" sz="1900" b="0" dirty="0" smtClean="0">
              <a:effectLst/>
            </a:endParaRPr>
          </a:p>
          <a:p>
            <a:pPr marL="0" indent="0" algn="ctr">
              <a:buNone/>
            </a:pPr>
            <a:r>
              <a:rPr lang="ru-RU" sz="1900" b="1" dirty="0"/>
              <a:t>«Национальный исследовательский Томский государственный университет»</a:t>
            </a:r>
            <a:endParaRPr lang="ru-RU" sz="1900" b="0" dirty="0" smtClean="0">
              <a:effectLst/>
            </a:endParaRPr>
          </a:p>
          <a:p>
            <a:pPr marL="0" indent="0" algn="ctr">
              <a:buNone/>
            </a:pPr>
            <a:endParaRPr lang="ru-RU" b="0" dirty="0" smtClean="0">
              <a:effectLst/>
            </a:endParaRPr>
          </a:p>
          <a:p>
            <a:pPr marL="0" indent="0" algn="ctr">
              <a:buNone/>
            </a:pPr>
            <a:r>
              <a:rPr lang="ru-RU" b="0" dirty="0" smtClean="0">
                <a:effectLst/>
              </a:rPr>
              <a:t/>
            </a:r>
            <a:br>
              <a:rPr lang="ru-RU" b="0" dirty="0" smtClean="0">
                <a:effectLst/>
              </a:rPr>
            </a:br>
            <a:r>
              <a:rPr lang="ru-RU" sz="2800" b="1" dirty="0"/>
              <a:t>ИТОГОВАЯ АТТЕСТАЦИОННАЯ (ПРОЕКТНАЯ) РАБОТА</a:t>
            </a:r>
            <a:endParaRPr lang="ru-RU" sz="2800" b="0" dirty="0" smtClean="0">
              <a:effectLst/>
            </a:endParaRPr>
          </a:p>
          <a:p>
            <a:pPr marL="0" indent="0" algn="ctr">
              <a:buNone/>
            </a:pPr>
            <a:r>
              <a:rPr lang="ru-RU" b="1" dirty="0" smtClean="0"/>
              <a:t>Разработка спецификации приложения </a:t>
            </a:r>
          </a:p>
          <a:p>
            <a:pPr marL="0" indent="0" algn="ctr">
              <a:buNone/>
            </a:pPr>
            <a:r>
              <a:rPr lang="ru-RU" b="1" dirty="0" smtClean="0"/>
              <a:t>“</a:t>
            </a:r>
            <a:r>
              <a:rPr lang="ru-RU" b="1" dirty="0"/>
              <a:t>Электронная библиотека”</a:t>
            </a:r>
            <a:endParaRPr lang="ru-RU" b="1" dirty="0" smtClean="0">
              <a:effectLst/>
            </a:endParaRPr>
          </a:p>
          <a:p>
            <a:pPr marL="0" indent="0" algn="ctr">
              <a:buNone/>
            </a:pPr>
            <a:endParaRPr lang="ru-RU" sz="1900" b="1" dirty="0" smtClean="0"/>
          </a:p>
          <a:p>
            <a:pPr marL="0" indent="0" algn="ctr">
              <a:buNone/>
            </a:pPr>
            <a:r>
              <a:rPr lang="ru-RU" sz="1900" b="1" dirty="0" smtClean="0"/>
              <a:t>по </a:t>
            </a:r>
            <a:r>
              <a:rPr lang="ru-RU" sz="1900" b="1" dirty="0"/>
              <a:t>программе профессиональной переподготовки</a:t>
            </a:r>
            <a:endParaRPr lang="ru-RU" sz="1900" b="0" dirty="0" smtClean="0">
              <a:effectLst/>
            </a:endParaRPr>
          </a:p>
          <a:p>
            <a:pPr marL="0" indent="0" algn="ctr">
              <a:buNone/>
            </a:pPr>
            <a:r>
              <a:rPr lang="ru-RU" sz="1900" b="1" dirty="0"/>
              <a:t>«Азбука цифры. Профессия системный аналитик»ПСА-4</a:t>
            </a:r>
            <a:endParaRPr lang="ru-RU" sz="1900" b="0" dirty="0" smtClean="0">
              <a:effectLst/>
            </a:endParaRPr>
          </a:p>
          <a:p>
            <a:pPr marL="0" indent="0" algn="ctr">
              <a:buNone/>
            </a:pPr>
            <a:r>
              <a:rPr lang="ru-RU" sz="1900" b="1" dirty="0"/>
              <a:t>Специальность 09.02.04 «Информационные системы (по отраслям)»</a:t>
            </a:r>
            <a:endParaRPr lang="ru-RU" sz="1900" b="0" dirty="0" smtClean="0">
              <a:effectLst/>
            </a:endParaRPr>
          </a:p>
          <a:p>
            <a:pPr marL="0" indent="0" algn="r">
              <a:buNone/>
            </a:pPr>
            <a:endParaRPr lang="ru-RU" b="0" dirty="0" smtClean="0">
              <a:effectLst/>
            </a:endParaRPr>
          </a:p>
          <a:p>
            <a:pPr marL="0" indent="0" algn="r">
              <a:buNone/>
            </a:pPr>
            <a:endParaRPr lang="ru-RU" dirty="0"/>
          </a:p>
          <a:p>
            <a:pPr marL="0" indent="0" algn="r">
              <a:buNone/>
            </a:pPr>
            <a:r>
              <a:rPr lang="ru-RU" b="0" dirty="0" smtClean="0">
                <a:effectLst/>
              </a:rPr>
              <a:t/>
            </a:r>
            <a:br>
              <a:rPr lang="ru-RU" b="0" dirty="0" smtClean="0">
                <a:effectLst/>
              </a:rPr>
            </a:br>
            <a:r>
              <a:rPr lang="ru-RU" sz="1900" b="1" dirty="0" smtClean="0"/>
              <a:t>Выполнила: </a:t>
            </a:r>
            <a:r>
              <a:rPr lang="ru-RU" sz="1900" b="1" dirty="0" err="1"/>
              <a:t>Суспицына</a:t>
            </a:r>
            <a:r>
              <a:rPr lang="ru-RU" sz="1900" b="1" dirty="0"/>
              <a:t> Елена Владимировна</a:t>
            </a:r>
            <a:endParaRPr lang="ru-RU" sz="1900" b="0" dirty="0" smtClean="0">
              <a:effectLst/>
            </a:endParaRPr>
          </a:p>
          <a:p>
            <a:pPr marL="0" indent="0" algn="r">
              <a:buNone/>
            </a:pPr>
            <a:r>
              <a:rPr lang="ru-RU" sz="1900" b="1" dirty="0" smtClean="0"/>
              <a:t>Руководитель</a:t>
            </a:r>
            <a:r>
              <a:rPr lang="ru-RU" sz="1900" b="1" dirty="0"/>
              <a:t>: </a:t>
            </a:r>
            <a:r>
              <a:rPr lang="ru-RU" sz="1900" b="1" dirty="0" err="1"/>
              <a:t>Родикевич</a:t>
            </a:r>
            <a:r>
              <a:rPr lang="ru-RU" sz="1900" b="1" dirty="0"/>
              <a:t> Сергей </a:t>
            </a:r>
            <a:r>
              <a:rPr lang="ru-RU" sz="1900" b="1" dirty="0" smtClean="0"/>
              <a:t>Сергеевич</a:t>
            </a:r>
          </a:p>
          <a:p>
            <a:pPr marL="0" indent="0" algn="ctr">
              <a:buNone/>
            </a:pPr>
            <a:endParaRPr lang="ru-RU" sz="1900" b="1" dirty="0" smtClean="0">
              <a:effectLst/>
            </a:endParaRPr>
          </a:p>
          <a:p>
            <a:pPr marL="0" indent="0" algn="ctr">
              <a:buNone/>
            </a:pPr>
            <a:endParaRPr lang="ru-RU" sz="1900" b="1" dirty="0" smtClean="0">
              <a:effectLst/>
            </a:endParaRPr>
          </a:p>
          <a:p>
            <a:pPr marL="0" indent="0" algn="ctr">
              <a:buNone/>
            </a:pPr>
            <a:r>
              <a:rPr lang="ru-RU" sz="1900" b="1" dirty="0" smtClean="0">
                <a:effectLst/>
              </a:rPr>
              <a:t>г. Томск </a:t>
            </a:r>
            <a:r>
              <a:rPr lang="ru-RU" sz="1900" b="1" dirty="0" smtClean="0"/>
              <a:t>10.11.2022 г</a:t>
            </a:r>
            <a:endParaRPr lang="ru-RU" sz="1900" b="0" dirty="0" smtClean="0">
              <a:effectLst/>
            </a:endParaRPr>
          </a:p>
          <a:p>
            <a:pPr marL="0" indent="0" algn="r">
              <a:buNone/>
            </a:pPr>
            <a:endParaRPr lang="ru-RU" sz="1900" b="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6727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3528" y="476672"/>
            <a:ext cx="3538736" cy="118499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b="1" dirty="0" smtClean="0"/>
              <a:t>Варианты </a:t>
            </a:r>
            <a:r>
              <a:rPr lang="ru-RU" b="1" dirty="0"/>
              <a:t>использования системы </a:t>
            </a:r>
            <a:r>
              <a:rPr lang="en-US" b="1" dirty="0" err="1"/>
              <a:t>U</a:t>
            </a:r>
            <a:r>
              <a:rPr lang="ru-RU" b="1" dirty="0" err="1" smtClean="0"/>
              <a:t>se</a:t>
            </a:r>
            <a:r>
              <a:rPr lang="ru-RU" b="1" dirty="0" smtClean="0"/>
              <a:t> </a:t>
            </a:r>
            <a:r>
              <a:rPr lang="ru-RU" b="1" dirty="0" err="1"/>
              <a:t>case</a:t>
            </a:r>
            <a:r>
              <a:rPr lang="ru-RU" b="1" dirty="0"/>
              <a:t> </a:t>
            </a:r>
            <a:r>
              <a:rPr lang="ru-RU" b="1" dirty="0" smtClean="0"/>
              <a:t>Диаграмма</a:t>
            </a:r>
            <a:endParaRPr lang="ru-RU" dirty="0"/>
          </a:p>
        </p:txBody>
      </p:sp>
      <p:pic>
        <p:nvPicPr>
          <p:cNvPr id="8194" name="Picture 2" descr="https://lh4.googleusercontent.com/z1zJqdYXWOPlWkVOhdbTu7Be4cXEn2pEEPkRqfiGt7kB4zxvFGw6pD5Q79ibS7-4jDaVn2aMURZVgaz9fkczIjzycpaXecdtlA0JHIdDHiTG-ZdqxdNlnbktdf8WjPH-3EOUnR1akIZs71rnMB_Lc44CocSb-l9GnbZThVuQ_kFoc3cnMJuuEM4SAG_Y3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260648"/>
            <a:ext cx="4680520" cy="6452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4574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692696"/>
            <a:ext cx="8229600" cy="1324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1" dirty="0" smtClean="0"/>
              <a:t>Диаграмма последовательности получения читательского билета</a:t>
            </a:r>
            <a:endParaRPr lang="ru-RU" sz="2800" b="1" dirty="0"/>
          </a:p>
        </p:txBody>
      </p:sp>
      <p:pic>
        <p:nvPicPr>
          <p:cNvPr id="24578" name="Picture 2" descr="https://lh4.googleusercontent.com/fJTTzFh8BgWvkZTYqoyPnV059JlalJ-BnAlefOShhMQq6LYRCdUHekTY6LovTpRTgOOGwOfMP1VaNTCHc4kQd2kKo9e3QZkdPY1aQAdtnT4eUb1zTU48VGq_Kd20L2_hjq0pEVlr4YiKyCNW33kciPp1jIqxe4Pb7Usr-y79zHQSoobKGC2g-Rnxh97_e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700808"/>
            <a:ext cx="5762625" cy="4867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179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692696"/>
            <a:ext cx="8229600" cy="604867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ru-RU" sz="2800" b="1" dirty="0" smtClean="0"/>
          </a:p>
          <a:p>
            <a:pPr marL="0" indent="0" algn="just">
              <a:buNone/>
            </a:pPr>
            <a:r>
              <a:rPr lang="ru-RU" sz="2800" b="1" dirty="0" smtClean="0"/>
              <a:t>Приложение “Библиотека” должно иметь интерфейсы </a:t>
            </a:r>
          </a:p>
          <a:p>
            <a:pPr algn="just"/>
            <a:r>
              <a:rPr lang="ru-RU" sz="2800" b="1" dirty="0" smtClean="0"/>
              <a:t>с файловым хранилищем S3</a:t>
            </a:r>
          </a:p>
          <a:p>
            <a:pPr algn="just"/>
            <a:r>
              <a:rPr lang="ru-RU" sz="2800" b="1" dirty="0" smtClean="0"/>
              <a:t>системой рассылки </a:t>
            </a:r>
            <a:r>
              <a:rPr lang="en-US" sz="2800" b="1" dirty="0" smtClean="0"/>
              <a:t>e-mail</a:t>
            </a:r>
            <a:endParaRPr lang="ru-RU" sz="2800" b="1" dirty="0" smtClean="0"/>
          </a:p>
          <a:p>
            <a:pPr algn="just"/>
            <a:r>
              <a:rPr lang="ru-RU" sz="2800" b="1" dirty="0" smtClean="0"/>
              <a:t>с системой рассылки </a:t>
            </a:r>
            <a:r>
              <a:rPr lang="en-US" sz="2800" b="1" dirty="0" smtClean="0"/>
              <a:t>SMS</a:t>
            </a:r>
            <a:endParaRPr lang="ru-RU" sz="2800" b="1" dirty="0" smtClean="0"/>
          </a:p>
          <a:p>
            <a:pPr marL="0" indent="0" algn="just">
              <a:buNone/>
            </a:pPr>
            <a:r>
              <a:rPr lang="ru-RU" sz="2800" b="1" dirty="0" smtClean="0"/>
              <a:t>Пользователь должен иметь возможность: </a:t>
            </a:r>
          </a:p>
          <a:p>
            <a:pPr algn="just"/>
            <a:r>
              <a:rPr lang="ru-RU" sz="2800" b="1" dirty="0" smtClean="0"/>
              <a:t>скачать приложение по ссылке или в магазине приложений</a:t>
            </a:r>
          </a:p>
          <a:p>
            <a:pPr algn="just"/>
            <a:r>
              <a:rPr lang="ru-RU" sz="2800" b="1" dirty="0" smtClean="0"/>
              <a:t>авторизоваться/зарегистрироваться в приложении</a:t>
            </a:r>
          </a:p>
          <a:p>
            <a:pPr algn="just"/>
            <a:r>
              <a:rPr lang="ru-RU" sz="2800" b="1" dirty="0" smtClean="0"/>
              <a:t>осуществить полно контекстный поиск экземпляра в каталоге как до так и после авторизации</a:t>
            </a:r>
          </a:p>
          <a:p>
            <a:pPr algn="just"/>
            <a:r>
              <a:rPr lang="ru-RU" sz="2800" b="1" dirty="0" smtClean="0"/>
              <a:t>увидеть формат экземпляра (</a:t>
            </a:r>
            <a:r>
              <a:rPr lang="ru-RU" sz="2800" b="1" dirty="0" err="1" smtClean="0"/>
              <a:t>печ</a:t>
            </a:r>
            <a:r>
              <a:rPr lang="ru-RU" sz="2800" b="1" dirty="0" smtClean="0"/>
              <a:t>./</a:t>
            </a:r>
            <a:r>
              <a:rPr lang="ru-RU" sz="2800" b="1" dirty="0" err="1" smtClean="0"/>
              <a:t>электр</a:t>
            </a:r>
            <a:r>
              <a:rPr lang="ru-RU" sz="2800" b="1" dirty="0" smtClean="0"/>
              <a:t>.) и статус (в наличии/нет в наличии)</a:t>
            </a:r>
          </a:p>
          <a:p>
            <a:pPr algn="just"/>
            <a:r>
              <a:rPr lang="ru-RU" sz="2800" b="1" dirty="0" smtClean="0"/>
              <a:t>заказать читательский билет онлайн</a:t>
            </a:r>
          </a:p>
          <a:p>
            <a:pPr marL="0" indent="0" algn="just">
              <a:buNone/>
            </a:pPr>
            <a:r>
              <a:rPr lang="ru-RU" sz="2800" b="1" dirty="0" smtClean="0"/>
              <a:t>Читатель должен иметь возможность:</a:t>
            </a:r>
          </a:p>
          <a:p>
            <a:pPr algn="just"/>
            <a:r>
              <a:rPr lang="ru-RU" sz="2800" b="1" dirty="0" smtClean="0"/>
              <a:t>просмотреть или прослушать электронные версии экземпляров</a:t>
            </a:r>
          </a:p>
          <a:p>
            <a:pPr algn="just"/>
            <a:r>
              <a:rPr lang="ru-RU" sz="2800" b="1" dirty="0" smtClean="0"/>
              <a:t>Заказать/забронировать печатный экземпляр БФ</a:t>
            </a:r>
          </a:p>
          <a:p>
            <a:pPr algn="just"/>
            <a:r>
              <a:rPr lang="ru-RU" sz="2800" b="1" dirty="0" smtClean="0"/>
              <a:t>зарегистрироваться на мероприятие </a:t>
            </a:r>
          </a:p>
          <a:p>
            <a:pPr algn="just"/>
            <a:r>
              <a:rPr lang="ru-RU" sz="2800" b="1" dirty="0" smtClean="0"/>
              <a:t>Арендовать/отменить аренду зал для работы или проведения мероприятия</a:t>
            </a:r>
          </a:p>
          <a:p>
            <a:pPr algn="just"/>
            <a:r>
              <a:rPr lang="ru-RU" sz="2800" b="1" dirty="0" smtClean="0"/>
              <a:t>увидеть все свои заказы и брони экземпляров в хронологическом порядке и их статус</a:t>
            </a:r>
          </a:p>
          <a:p>
            <a:endParaRPr lang="ru-RU" sz="2800" b="1" dirty="0" smtClean="0"/>
          </a:p>
          <a:p>
            <a:endParaRPr lang="ru-RU" sz="2800" b="1" dirty="0" smtClean="0"/>
          </a:p>
          <a:p>
            <a:endParaRPr lang="ru-RU" sz="2800" b="1" dirty="0" smtClean="0"/>
          </a:p>
          <a:p>
            <a:endParaRPr lang="ru-RU" sz="2800" b="1" dirty="0" smtClean="0"/>
          </a:p>
          <a:p>
            <a:endParaRPr lang="ru-RU" sz="2800" b="1" dirty="0" smtClean="0"/>
          </a:p>
          <a:p>
            <a:pPr marL="0" indent="0">
              <a:buNone/>
            </a:pPr>
            <a:endParaRPr lang="ru-RU" sz="2800" b="1" dirty="0" smtClean="0"/>
          </a:p>
          <a:p>
            <a:pPr marL="0" indent="0">
              <a:buNone/>
            </a:pP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043608" y="260648"/>
            <a:ext cx="669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Функциональные требования</a:t>
            </a:r>
            <a:r>
              <a:rPr lang="ru-RU" sz="1200" b="1" dirty="0" smtClean="0"/>
              <a:t>:</a:t>
            </a:r>
            <a:endParaRPr lang="ru-RU" sz="1200" b="1" dirty="0" smtClean="0"/>
          </a:p>
        </p:txBody>
      </p:sp>
    </p:spTree>
    <p:extLst>
      <p:ext uri="{BB962C8B-B14F-4D97-AF65-F5344CB8AC3E}">
        <p14:creationId xmlns:p14="http://schemas.microsoft.com/office/powerpoint/2010/main" val="386238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9552" y="692696"/>
            <a:ext cx="8136904" cy="5472608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endParaRPr lang="ru-RU" sz="3800" b="1" dirty="0" smtClean="0"/>
          </a:p>
          <a:p>
            <a:pPr marL="0" indent="0" algn="just">
              <a:buNone/>
            </a:pPr>
            <a:r>
              <a:rPr lang="ru-RU" sz="5500" b="1" dirty="0" smtClean="0"/>
              <a:t>Система должна:</a:t>
            </a:r>
          </a:p>
          <a:p>
            <a:pPr algn="just"/>
            <a:r>
              <a:rPr lang="ru-RU" sz="5500" b="1" dirty="0" smtClean="0"/>
              <a:t> позволять читателю заказать экземпляр БФ или читательский билет, аренду зала или регистрацию на мероприятие только после авторизации (регистрации)</a:t>
            </a:r>
          </a:p>
          <a:p>
            <a:pPr algn="just"/>
            <a:r>
              <a:rPr lang="ru-RU" sz="5500" b="1" dirty="0" smtClean="0"/>
              <a:t>уведомить читателя об отмене или переносе мероприятия</a:t>
            </a:r>
          </a:p>
          <a:p>
            <a:pPr algn="just"/>
            <a:r>
              <a:rPr lang="ru-RU" sz="5500" b="1" dirty="0" smtClean="0"/>
              <a:t>иметь функционал для хранения информации БД и истории ее изменений</a:t>
            </a:r>
          </a:p>
          <a:p>
            <a:pPr algn="just"/>
            <a:r>
              <a:rPr lang="ru-RU" sz="5500" b="1" dirty="0" smtClean="0"/>
              <a:t>иметь функционал для проверки наличия читательского билета и задолженности экземпляров у вновь регистрируемых пользователей</a:t>
            </a:r>
          </a:p>
          <a:p>
            <a:pPr algn="just"/>
            <a:r>
              <a:rPr lang="ru-RU" sz="5500" b="1" dirty="0" smtClean="0"/>
              <a:t>позволять регистрироваться читателю только при отсутствии задолженности</a:t>
            </a:r>
          </a:p>
          <a:p>
            <a:pPr algn="just"/>
            <a:r>
              <a:rPr lang="ru-RU" sz="5500" b="1" dirty="0" smtClean="0"/>
              <a:t>обеспечивать хранение в БД </a:t>
            </a:r>
          </a:p>
          <a:p>
            <a:pPr lvl="1" algn="just">
              <a:buFont typeface="Wingdings" pitchFamily="2" charset="2"/>
              <a:buChar char="§"/>
            </a:pPr>
            <a:r>
              <a:rPr lang="ru-RU" sz="5500" b="1" dirty="0" smtClean="0"/>
              <a:t>Каталога экземпляров БФ</a:t>
            </a:r>
          </a:p>
          <a:p>
            <a:pPr lvl="1" algn="just">
              <a:buFont typeface="Wingdings" pitchFamily="2" charset="2"/>
              <a:buChar char="§"/>
            </a:pPr>
            <a:r>
              <a:rPr lang="ru-RU" sz="5500" b="1" dirty="0" smtClean="0"/>
              <a:t>Каталога читательской активности</a:t>
            </a:r>
          </a:p>
          <a:p>
            <a:pPr lvl="1" algn="just">
              <a:buFont typeface="Wingdings" pitchFamily="2" charset="2"/>
              <a:buChar char="§"/>
            </a:pPr>
            <a:r>
              <a:rPr lang="ru-RU" sz="5500" b="1" dirty="0" smtClean="0"/>
              <a:t>каталога “Книга резерва залов”</a:t>
            </a:r>
          </a:p>
          <a:p>
            <a:pPr marL="0" indent="0" algn="just">
              <a:buNone/>
            </a:pPr>
            <a:r>
              <a:rPr lang="ru-RU" sz="5500" b="1" dirty="0" smtClean="0"/>
              <a:t>Библиотекарь должен иметь возможность:</a:t>
            </a:r>
          </a:p>
          <a:p>
            <a:pPr algn="just"/>
            <a:r>
              <a:rPr lang="ru-RU" sz="5500" b="1" dirty="0" smtClean="0"/>
              <a:t>поиска читателя по фамилии имени и отчеству в каталоге читательской активности</a:t>
            </a:r>
          </a:p>
          <a:p>
            <a:pPr algn="just"/>
            <a:r>
              <a:rPr lang="ru-RU" sz="5500" b="1" dirty="0" smtClean="0"/>
              <a:t>просмотра статуса заказа/брони читателя в своем </a:t>
            </a:r>
            <a:r>
              <a:rPr lang="ru-RU" sz="5500" b="1" dirty="0" err="1" smtClean="0"/>
              <a:t>лк</a:t>
            </a:r>
            <a:endParaRPr lang="ru-RU" sz="5500" b="1" dirty="0" smtClean="0"/>
          </a:p>
          <a:p>
            <a:pPr algn="just"/>
            <a:r>
              <a:rPr lang="ru-RU" sz="5500" b="1" dirty="0" smtClean="0"/>
              <a:t>изменять личные данные читателя</a:t>
            </a:r>
          </a:p>
          <a:p>
            <a:pPr algn="just"/>
            <a:r>
              <a:rPr lang="ru-RU" sz="5500" b="1" dirty="0" smtClean="0"/>
              <a:t>редактировать информацию о залах и мероприятиях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43608" y="260648"/>
            <a:ext cx="669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Функциональные требования</a:t>
            </a:r>
            <a:r>
              <a:rPr lang="ru-RU" sz="1200" b="1" dirty="0" smtClean="0"/>
              <a:t>:</a:t>
            </a:r>
            <a:endParaRPr lang="ru-RU" sz="1200" b="1" dirty="0" smtClean="0"/>
          </a:p>
        </p:txBody>
      </p:sp>
    </p:spTree>
    <p:extLst>
      <p:ext uri="{BB962C8B-B14F-4D97-AF65-F5344CB8AC3E}">
        <p14:creationId xmlns:p14="http://schemas.microsoft.com/office/powerpoint/2010/main" val="680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9552" y="1700808"/>
            <a:ext cx="8064896" cy="367240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1800" b="1" dirty="0" smtClean="0"/>
              <a:t>Система (приложение) должна позволять работнику БФ:</a:t>
            </a:r>
          </a:p>
          <a:p>
            <a:pPr algn="just"/>
            <a:r>
              <a:rPr lang="ru-RU" sz="1800" b="1" dirty="0" smtClean="0"/>
              <a:t>видеть статус заказа читателя и менять его при передаче библиотекарю</a:t>
            </a:r>
          </a:p>
          <a:p>
            <a:pPr algn="just"/>
            <a:r>
              <a:rPr lang="ru-RU" sz="1800" b="1" dirty="0" smtClean="0"/>
              <a:t>видеть навигацию расположения печатных экземпляров в хранилище БФ</a:t>
            </a:r>
          </a:p>
          <a:p>
            <a:pPr algn="just"/>
            <a:r>
              <a:rPr lang="ru-RU" sz="1800" b="1" dirty="0" smtClean="0"/>
              <a:t>вносить изменения в каталог БФ</a:t>
            </a:r>
          </a:p>
          <a:p>
            <a:pPr marL="0" indent="0" algn="just">
              <a:buNone/>
            </a:pPr>
            <a:r>
              <a:rPr lang="ru-RU" sz="1800" b="1" dirty="0" smtClean="0"/>
              <a:t>Система (приложение) должна позволять администратору :</a:t>
            </a:r>
          </a:p>
          <a:p>
            <a:pPr algn="just"/>
            <a:r>
              <a:rPr lang="ru-RU" sz="1800" b="1" dirty="0"/>
              <a:t>присваивать роли пользователям системы</a:t>
            </a:r>
          </a:p>
          <a:p>
            <a:pPr algn="just"/>
            <a:r>
              <a:rPr lang="ru-RU" sz="1800" b="1" dirty="0"/>
              <a:t>управлять правами доступа в сущности роль</a:t>
            </a:r>
          </a:p>
          <a:p>
            <a:pPr algn="just"/>
            <a:r>
              <a:rPr lang="ru-RU" sz="1800" b="1" dirty="0"/>
              <a:t>формировать отчеты	</a:t>
            </a:r>
          </a:p>
          <a:p>
            <a:pPr algn="just"/>
            <a:r>
              <a:rPr lang="ru-RU" sz="1800" b="1" dirty="0"/>
              <a:t>корректировать информацию в БД и каталогах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43608" y="491480"/>
            <a:ext cx="669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Функциональные требования</a:t>
            </a:r>
            <a:r>
              <a:rPr lang="ru-RU" sz="1200" b="1" dirty="0" smtClean="0"/>
              <a:t>:</a:t>
            </a:r>
            <a:endParaRPr lang="ru-RU" sz="1200" b="1" dirty="0" smtClean="0"/>
          </a:p>
        </p:txBody>
      </p:sp>
    </p:spTree>
    <p:extLst>
      <p:ext uri="{BB962C8B-B14F-4D97-AF65-F5344CB8AC3E}">
        <p14:creationId xmlns:p14="http://schemas.microsoft.com/office/powerpoint/2010/main" val="186160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1196752"/>
            <a:ext cx="8208912" cy="4968552"/>
          </a:xfrm>
        </p:spPr>
        <p:txBody>
          <a:bodyPr>
            <a:normAutofit/>
          </a:bodyPr>
          <a:lstStyle/>
          <a:p>
            <a:pPr algn="just"/>
            <a:r>
              <a:rPr lang="ru-RU" sz="1800" b="1" dirty="0" smtClean="0"/>
              <a:t>Сервер для размещения системы находится в библиотеке</a:t>
            </a:r>
          </a:p>
          <a:p>
            <a:pPr algn="just"/>
            <a:r>
              <a:rPr lang="ru-RU" sz="1800" b="1" dirty="0" smtClean="0"/>
              <a:t>Файлы объемом выше 10 </a:t>
            </a:r>
            <a:r>
              <a:rPr lang="ru-RU" sz="1800" b="1" dirty="0" err="1" smtClean="0"/>
              <a:t>Mb</a:t>
            </a:r>
            <a:r>
              <a:rPr lang="ru-RU" sz="1800" b="1" dirty="0" smtClean="0"/>
              <a:t> хранятся в файловом хранилище S3</a:t>
            </a:r>
          </a:p>
          <a:p>
            <a:pPr algn="just"/>
            <a:r>
              <a:rPr lang="ru-RU" sz="1800" b="1" dirty="0" smtClean="0"/>
              <a:t>Система должна иметь возможность работать 24/7</a:t>
            </a:r>
          </a:p>
          <a:p>
            <a:pPr algn="just"/>
            <a:r>
              <a:rPr lang="ru-RU" sz="1800" b="1" dirty="0" smtClean="0"/>
              <a:t>Система должна поддерживать работу одновременно 10 000 пользователей</a:t>
            </a:r>
          </a:p>
          <a:p>
            <a:pPr algn="just"/>
            <a:r>
              <a:rPr lang="ru-RU" sz="1800" b="1" dirty="0" smtClean="0"/>
              <a:t>Система должна поддерживать операционные системы Windows7,8,10, </a:t>
            </a:r>
            <a:r>
              <a:rPr lang="ru-RU" sz="1800" b="1" dirty="0" err="1" smtClean="0"/>
              <a:t>iOs</a:t>
            </a:r>
            <a:r>
              <a:rPr lang="ru-RU" sz="1800" b="1" dirty="0" smtClean="0"/>
              <a:t> поддерживаемых производителем и семейство </a:t>
            </a:r>
            <a:r>
              <a:rPr lang="ru-RU" sz="1800" b="1" dirty="0" err="1" smtClean="0"/>
              <a:t>Unix</a:t>
            </a:r>
            <a:endParaRPr lang="ru-RU" sz="1800" b="1" dirty="0" smtClean="0"/>
          </a:p>
          <a:p>
            <a:pPr algn="just"/>
            <a:r>
              <a:rPr lang="ru-RU" sz="1800" b="1" dirty="0" smtClean="0"/>
              <a:t>Сервер системы должен быть не менее чем 4-х ядерный, 32 </a:t>
            </a:r>
            <a:r>
              <a:rPr lang="ru-RU" sz="1800" b="1" dirty="0" err="1" smtClean="0"/>
              <a:t>Mb</a:t>
            </a:r>
            <a:r>
              <a:rPr lang="ru-RU" sz="1800" b="1" dirty="0" smtClean="0"/>
              <a:t> оперативной памяти, жесткий диск SSD 52 </a:t>
            </a:r>
            <a:r>
              <a:rPr lang="ru-RU" sz="1800" b="1" dirty="0" err="1" smtClean="0"/>
              <a:t>Gb</a:t>
            </a:r>
            <a:r>
              <a:rPr lang="ru-RU" sz="1800" b="1" dirty="0" smtClean="0"/>
              <a:t>, RAID организованный</a:t>
            </a:r>
          </a:p>
          <a:p>
            <a:pPr algn="just"/>
            <a:r>
              <a:rPr lang="ru-RU" sz="1800" b="1" dirty="0" smtClean="0"/>
              <a:t>СУБД </a:t>
            </a:r>
            <a:r>
              <a:rPr lang="en-US" sz="1800" b="1" dirty="0" err="1" smtClean="0"/>
              <a:t>Postgres</a:t>
            </a:r>
            <a:r>
              <a:rPr lang="en-US" sz="1800" b="1" dirty="0" smtClean="0"/>
              <a:t> SQL</a:t>
            </a:r>
            <a:endParaRPr lang="ru-RU" sz="1800" b="1" dirty="0" smtClean="0"/>
          </a:p>
          <a:p>
            <a:pPr algn="just"/>
            <a:r>
              <a:rPr lang="ru-RU" sz="1800" b="1" dirty="0" smtClean="0"/>
              <a:t>Операционная система сервера </a:t>
            </a:r>
            <a:r>
              <a:rPr lang="en-US" sz="1800" b="1" dirty="0" smtClean="0"/>
              <a:t>Linux</a:t>
            </a:r>
            <a:endParaRPr lang="ru-RU" sz="1800" b="1" dirty="0" smtClean="0"/>
          </a:p>
          <a:p>
            <a:pPr algn="just"/>
            <a:r>
              <a:rPr lang="ru-RU" sz="1800" b="1" dirty="0" smtClean="0"/>
              <a:t>Резервное копирование БД делается не реже 1 раза в день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43608" y="491480"/>
            <a:ext cx="669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Неф</a:t>
            </a:r>
            <a:r>
              <a:rPr lang="ru-RU" sz="2400" b="1" dirty="0" smtClean="0"/>
              <a:t>ункциональные требования</a:t>
            </a:r>
            <a:r>
              <a:rPr lang="ru-RU" sz="1200" b="1" dirty="0" smtClean="0"/>
              <a:t>:</a:t>
            </a:r>
            <a:endParaRPr lang="ru-RU" sz="1200" b="1" dirty="0" smtClean="0"/>
          </a:p>
        </p:txBody>
      </p:sp>
    </p:spTree>
    <p:extLst>
      <p:ext uri="{BB962C8B-B14F-4D97-AF65-F5344CB8AC3E}">
        <p14:creationId xmlns:p14="http://schemas.microsoft.com/office/powerpoint/2010/main" val="66138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0"/>
            <a:ext cx="2771800" cy="6858000"/>
          </a:xfr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bg1">
                  <a:lumMod val="68000"/>
                  <a:lumOff val="32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pPr marL="0" indent="0">
              <a:buNone/>
            </a:pPr>
            <a:endParaRPr lang="ru-RU" dirty="0" smtClean="0"/>
          </a:p>
          <a:p>
            <a:pPr marL="0" indent="0" algn="ctr">
              <a:buNone/>
            </a:pPr>
            <a:r>
              <a:rPr lang="ru-RU" sz="2800" b="1" dirty="0" smtClean="0"/>
              <a:t>Архитектура системы</a:t>
            </a:r>
            <a:endParaRPr lang="ru-RU" sz="2800" b="1" dirty="0"/>
          </a:p>
        </p:txBody>
      </p:sp>
      <p:pic>
        <p:nvPicPr>
          <p:cNvPr id="9218" name="Picture 2" descr="https://lh4.googleusercontent.com/BtLdCz8dvmEGl9_odFHqrYTFhkyuZvKOKIHra6KGudA5yPQpkOGaho2dcPz877GT2EJH16DUyPMjTv7hg65jWraOln60mXiQuk73eXbMF_4qnHzv9VkLQdYS93WH97Wyb2ufsm2dgdS-Y-g-gtEbBCRb0EhTD_o8SGVtuojNGm58iKiTTE3sExCUrD_vg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16632"/>
            <a:ext cx="5694040" cy="6446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467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3528" y="476672"/>
            <a:ext cx="3538736" cy="118499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 smtClean="0"/>
              <a:t>ER </a:t>
            </a:r>
            <a:r>
              <a:rPr lang="ru-RU" b="1" dirty="0" smtClean="0"/>
              <a:t>Диаграмма</a:t>
            </a:r>
          </a:p>
          <a:p>
            <a:pPr marL="0" indent="0">
              <a:buNone/>
            </a:pPr>
            <a:r>
              <a:rPr lang="ru-RU" b="1" dirty="0" smtClean="0"/>
              <a:t>Модель базы данных</a:t>
            </a:r>
            <a:endParaRPr lang="ru-RU" dirty="0"/>
          </a:p>
        </p:txBody>
      </p:sp>
      <p:pic>
        <p:nvPicPr>
          <p:cNvPr id="10242" name="Picture 2" descr="https://lh6.googleusercontent.com/Pd9Uk2A7avO3qRe2zzkiuhMNDlkPq1dRzdlHBLcvV51tY8-OHObiEw9BcUmEX7NOn5sKoMOqFx-behHbaFF7Tvoc3lgt5gdK-14av44h0ECVvTgmhEqNN2Tsn4Zwe4naEdvqK3H2jxYSEihAHXFTHvqf8FAQzAMRpJG37hUw5qJ4JqN3ZojcBBNWac5Gv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188640"/>
            <a:ext cx="4591050" cy="649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510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3528" y="476672"/>
            <a:ext cx="3538736" cy="118499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b="1" dirty="0" smtClean="0"/>
              <a:t>Модель перехода по экранным формам</a:t>
            </a:r>
            <a:endParaRPr lang="ru-RU" dirty="0"/>
          </a:p>
        </p:txBody>
      </p:sp>
      <p:pic>
        <p:nvPicPr>
          <p:cNvPr id="11266" name="Picture 2" descr="https://lh6.googleusercontent.com/Tfx0n3T-tDTa8sU7g1Kj5NZAM7waBOMFJ6CHmS876SWSqm6nrcUkmEypvVpgaeONK9nLuLjRUTD3_dFstm8K52WrhqGO8ADylLMOkpDFexsq7mvR27QWXgUrHUUL3zpk56EDZeYaAw5LKJsF5raLXRkVXxEmIpyAKoiFI2CnVIrImg5N7DVurhC4vKAYL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20"/>
          <a:stretch/>
        </p:blipFill>
        <p:spPr bwMode="auto">
          <a:xfrm>
            <a:off x="3419872" y="188640"/>
            <a:ext cx="5588496" cy="642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67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3528" y="476672"/>
            <a:ext cx="3538736" cy="11849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Главная страница</a:t>
            </a:r>
            <a:endParaRPr lang="ru-RU" dirty="0"/>
          </a:p>
        </p:txBody>
      </p:sp>
      <p:pic>
        <p:nvPicPr>
          <p:cNvPr id="12292" name="Picture 4" descr="https://www.pngmart.com/files/16/Business-Laptop-Notebook-PNG-P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196752"/>
            <a:ext cx="7223477" cy="491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https://lh4.googleusercontent.com/djOv9InwHVY7M5mTO35yiDmNbcfJrVnZsBF0_--q9DyOFzE6Ud5tLJpmDv2dlDjZyvpN2srVLeT55Vjy0dTdlZUsx7Ut-zRHCLQfSQB0mC4ORmssxW8IRYf7neEkF_3bcb3RFo-5k4NM_PiAsWvHrL3igKaz0uhraxOCNlmN4It-gNGZ7f-3k_isKQ7_z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2420889"/>
            <a:ext cx="4176464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022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9512" y="332657"/>
            <a:ext cx="3672408" cy="6192688"/>
          </a:xfrm>
        </p:spPr>
        <p:txBody>
          <a:bodyPr>
            <a:normAutofit fontScale="62500" lnSpcReduction="20000"/>
          </a:bodyPr>
          <a:lstStyle/>
          <a:p>
            <a:r>
              <a:rPr lang="ru-RU" sz="4000" b="1" dirty="0" smtClean="0">
                <a:solidFill>
                  <a:schemeClr val="tx1"/>
                </a:solidFill>
              </a:rPr>
              <a:t>Цели</a:t>
            </a:r>
            <a:r>
              <a:rPr lang="ru-RU" b="1" dirty="0" smtClean="0">
                <a:solidFill>
                  <a:schemeClr val="tx1"/>
                </a:solidFill>
              </a:rPr>
              <a:t> </a:t>
            </a:r>
          </a:p>
          <a:p>
            <a:endParaRPr lang="ru-RU" b="0" dirty="0" smtClean="0">
              <a:solidFill>
                <a:schemeClr val="tx1"/>
              </a:solidFill>
              <a:effectLst/>
            </a:endParaRP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900" dirty="0" smtClean="0">
                <a:solidFill>
                  <a:schemeClr val="tx1"/>
                </a:solidFill>
              </a:rPr>
              <a:t>Создать единую и общедоступную базу экземпляров БФ;  </a:t>
            </a:r>
          </a:p>
          <a:p>
            <a:pPr marL="457200" indent="-457200" algn="l">
              <a:buFont typeface="Arial" pitchFamily="34" charset="0"/>
              <a:buChar char="•"/>
            </a:pPr>
            <a:endParaRPr lang="ru-RU" sz="2900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900" dirty="0" smtClean="0">
                <a:solidFill>
                  <a:schemeClr val="tx1"/>
                </a:solidFill>
              </a:rPr>
              <a:t>Сделать </a:t>
            </a:r>
            <a:r>
              <a:rPr lang="ru-RU" sz="2900" dirty="0">
                <a:solidFill>
                  <a:schemeClr val="tx1"/>
                </a:solidFill>
              </a:rPr>
              <a:t>облегченным поиск и заказ экземпляров, заказ и выдачу читательского билета и посещение залов и мероприятий библиотеки;  </a:t>
            </a:r>
            <a:endParaRPr lang="ru-RU" sz="2900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 pitchFamily="34" charset="0"/>
              <a:buChar char="•"/>
            </a:pPr>
            <a:endParaRPr lang="ru-RU" sz="2900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900" dirty="0" smtClean="0">
                <a:solidFill>
                  <a:schemeClr val="tx1"/>
                </a:solidFill>
              </a:rPr>
              <a:t>Обеспечить </a:t>
            </a:r>
            <a:r>
              <a:rPr lang="ru-RU" sz="2900" dirty="0">
                <a:solidFill>
                  <a:schemeClr val="tx1"/>
                </a:solidFill>
              </a:rPr>
              <a:t>пользователям доступ к актуальной информации о наличии/отсутствии экземпляров и их версий (печатные/электронные);  </a:t>
            </a:r>
            <a:endParaRPr lang="ru-RU" sz="2900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 pitchFamily="34" charset="0"/>
              <a:buChar char="•"/>
            </a:pPr>
            <a:endParaRPr lang="ru-RU" sz="2900" dirty="0">
              <a:solidFill>
                <a:schemeClr val="tx1"/>
              </a:solidFill>
            </a:endParaRPr>
          </a:p>
          <a:p>
            <a:pPr marL="457200" indent="-457200" algn="l">
              <a:buFont typeface="Arial" pitchFamily="34" charset="0"/>
              <a:buChar char="•"/>
            </a:pPr>
            <a:endParaRPr lang="ru-RU" sz="2900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900" dirty="0" smtClean="0">
                <a:solidFill>
                  <a:schemeClr val="tx1"/>
                </a:solidFill>
              </a:rPr>
              <a:t>Оптимизировать </a:t>
            </a:r>
            <a:r>
              <a:rPr lang="ru-RU" sz="2900" dirty="0">
                <a:solidFill>
                  <a:schemeClr val="tx1"/>
                </a:solidFill>
              </a:rPr>
              <a:t>процесс организации мероприятий</a:t>
            </a:r>
            <a:r>
              <a:rPr lang="ru-RU" sz="2900" dirty="0" smtClean="0"/>
              <a:t>.</a:t>
            </a:r>
            <a:endParaRPr lang="ru-RU" sz="2900" b="0" dirty="0" smtClean="0">
              <a:effectLst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556792"/>
            <a:ext cx="4932040" cy="3876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54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3528" y="476672"/>
            <a:ext cx="4176464" cy="11849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Страница каталога БФ</a:t>
            </a:r>
            <a:endParaRPr lang="ru-RU" dirty="0"/>
          </a:p>
        </p:txBody>
      </p:sp>
      <p:pic>
        <p:nvPicPr>
          <p:cNvPr id="12292" name="Picture 4" descr="https://www.pngmart.com/files/16/Business-Laptop-Notebook-PNG-P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196752"/>
            <a:ext cx="7223477" cy="491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2" name="Picture 4" descr="https://lh5.googleusercontent.com/-3KCqrJDZExSs8uGho0MKxtULDOUicoyfYve59xw21IOXa4vZAKM1al1upJYwrfpf3zuri8sYtnCZkZWozRq6bMqIsJ3QkGU8BAGK1bkOjrXYS-P_0zYX593O0DpXP6xDho8L7yFfZKhm-_e0eZJr-qaU5zN6Q7BhiFFU4ylxLmGl44uuI_S_EYTmjBM7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58"/>
          <a:stretch/>
        </p:blipFill>
        <p:spPr bwMode="auto">
          <a:xfrm>
            <a:off x="2915816" y="2345303"/>
            <a:ext cx="4183484" cy="2578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005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3528" y="476672"/>
            <a:ext cx="3538736" cy="118499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b="1" dirty="0" smtClean="0"/>
              <a:t>Страница просмотра экземпляра каталога</a:t>
            </a:r>
            <a:endParaRPr lang="ru-RU" dirty="0"/>
          </a:p>
        </p:txBody>
      </p:sp>
      <p:pic>
        <p:nvPicPr>
          <p:cNvPr id="12292" name="Picture 4" descr="https://www.pngmart.com/files/16/Business-Laptop-Notebook-PNG-P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196752"/>
            <a:ext cx="7223477" cy="491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0" name="Picture 2" descr="https://lh5.googleusercontent.com/XXvrndaL_RmCnyDpJmAPAAJ2ZxGc2RFDMDXE2Nw8ypcYpRJF4c3BSHRI4vBoD2QbPtkW9ep5A8zzXKQ96Suv8TfoFz1ecNIipLYFNc6yZF4TylW9mXXPc3UJSfoRELM8Op-5PlrR9MXSkCfvase2SD-nGYJJ6lfQafXfOwnJR4Oxlt6vf1EOXMRZYbOz7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50" y="2332360"/>
            <a:ext cx="4280271" cy="253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1832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3528" y="476672"/>
            <a:ext cx="3538736" cy="11849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Авторизация</a:t>
            </a:r>
            <a:endParaRPr lang="ru-RU" dirty="0"/>
          </a:p>
        </p:txBody>
      </p:sp>
      <p:pic>
        <p:nvPicPr>
          <p:cNvPr id="12292" name="Picture 4" descr="https://www.pngmart.com/files/16/Business-Laptop-Notebook-PNG-P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196752"/>
            <a:ext cx="7223477" cy="491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https://lh6.googleusercontent.com/Cn1kjPhlinAlKLvKho-noPQ3rlKoixEAKzpYuvrpY1qtQqNQYB_j0J7JQbL3_Uw20IrG36uLl9lPzOf2iAVWCVPzM9P5-RYlT1Ec2hEVMlRyvQ_DQ5YwNf5zcFeQk3UwsFMoaia61YU5S5FgAJ0sIRf6NVd3fft1O19EDf0BNI_UmuxsdSGIcEgd4vGyN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2420889"/>
            <a:ext cx="4104456" cy="2520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8056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3528" y="476672"/>
            <a:ext cx="3538736" cy="11849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Регистрация</a:t>
            </a:r>
            <a:endParaRPr lang="ru-RU" dirty="0"/>
          </a:p>
        </p:txBody>
      </p:sp>
      <p:pic>
        <p:nvPicPr>
          <p:cNvPr id="12292" name="Picture 4" descr="https://www.pngmart.com/files/16/Business-Laptop-Notebook-PNG-P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196752"/>
            <a:ext cx="7223477" cy="491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https://lh3.googleusercontent.com/1CyNXw4b_jcbE4F5zBpjzUa2l9ByuiED3tl11MQQI1H0kwfLNZRuEaIA1XK0CnZ1j2Oge8usOpCEUHWXMVzuI9nnPMqG3V7JzHbqlZhtJuiFiU4XqoU0mbVVwOul9f7dpxRDpByiSZT2mldg8dkSJz9hCMMSH-rECPXaXmkfj8yKMxVpQmnVI_Pj2APpFw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483" y="2396233"/>
            <a:ext cx="4223806" cy="247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402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316835"/>
            <a:ext cx="8496944" cy="14559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Анонс мероприятий с интерактивным календарем и афишей мероприятий</a:t>
            </a:r>
            <a:endParaRPr lang="ru-RU" dirty="0"/>
          </a:p>
        </p:txBody>
      </p:sp>
      <p:grpSp>
        <p:nvGrpSpPr>
          <p:cNvPr id="2" name="Группа 1"/>
          <p:cNvGrpSpPr/>
          <p:nvPr/>
        </p:nvGrpSpPr>
        <p:grpSpPr>
          <a:xfrm>
            <a:off x="2051720" y="1255388"/>
            <a:ext cx="7223477" cy="4913484"/>
            <a:chOff x="1393087" y="1224286"/>
            <a:chExt cx="7223477" cy="4913484"/>
          </a:xfrm>
        </p:grpSpPr>
        <p:pic>
          <p:nvPicPr>
            <p:cNvPr id="12292" name="Picture 4" descr="https://www.pngmart.com/files/16/Business-Laptop-Notebook-PNG-Pic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3087" y="1224286"/>
              <a:ext cx="7223477" cy="49134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362" name="Picture 2" descr="https://lh4.googleusercontent.com/ZBiCV9hi3dQ6XYIqKzMKuxjdTbKcmyOmBEv47AcPjT394lLWUgfZFZyggmHeK58nks3dHNcGa66AJM3jqQkkNaRkZq_knkfHtFVaQGJEmV5IIdO5ZnBtg2Z_EXCTi-BklAmuTkPl5Pt8a6KMcQw0mPvZ0YzImlnZCaHXg8L8YFFZmX-YQ3fpSTXUBB7Q7Q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0590" y="2420888"/>
              <a:ext cx="4248472" cy="24482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363" name="Picture 3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20072" y="3212977"/>
              <a:ext cx="1442842" cy="93610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8619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316835"/>
            <a:ext cx="8496944" cy="14559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Бронирование залов</a:t>
            </a:r>
            <a:endParaRPr lang="ru-RU" dirty="0"/>
          </a:p>
        </p:txBody>
      </p:sp>
      <p:pic>
        <p:nvPicPr>
          <p:cNvPr id="12292" name="Picture 4" descr="https://www.pngmart.com/files/16/Business-Laptop-Notebook-PNG-P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255388"/>
            <a:ext cx="7223477" cy="491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6" name="Picture 2" descr="https://lh6.googleusercontent.com/FnYinlxeW3DajU7xRN8bw-AbV69iQgaUhEsBOxsYojxseA_by0xBT-Hd3xOHgKzpXIolWmHHq4E65es6yn3XWQybJbQ78hUGvsDC9zqqrw0R5DkgVsspzwMEpAvKE8ya64KPoNJ3w3C0PQpJ8JAwQM1RuQilu5Up0gvb1T1KMBwA4LrZEw4vL_iVSLNE9w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2494914"/>
            <a:ext cx="4176464" cy="2434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120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316835"/>
            <a:ext cx="8496944" cy="14559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Регистрация на мероприятие</a:t>
            </a:r>
            <a:endParaRPr lang="ru-RU" dirty="0"/>
          </a:p>
        </p:txBody>
      </p:sp>
      <p:pic>
        <p:nvPicPr>
          <p:cNvPr id="12292" name="Picture 4" descr="https://www.pngmart.com/files/16/Business-Laptop-Notebook-PNG-P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255388"/>
            <a:ext cx="7223477" cy="491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0" name="Picture 2" descr="https://lh5.googleusercontent.com/TnytlSolYUrsdUJAeteD4le1jg9JT95FX5XP3T6unaZ1QjIO0_iaQrS8wYSvC96tvQhi0Ovw8-fnZre_r8-8ZcJdDdf1gkRLAoHwWF7Dzc1gTLIpuB7Zld8kTZL53a3UkPsFDFOZ0U6YZpKgcaulTfpu99haRp5wrBBLFKDCBUMj29oTXPxxDW3qadTiY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2420889"/>
            <a:ext cx="4175001" cy="2513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098" y="2719756"/>
            <a:ext cx="1846478" cy="1915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217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316835"/>
            <a:ext cx="8496944" cy="14559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Оценка Проекта</a:t>
            </a:r>
            <a:endParaRPr lang="ru-RU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88" y="1772816"/>
            <a:ext cx="8582025" cy="401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6337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316835"/>
            <a:ext cx="8496944" cy="14559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Оценка Проекта</a:t>
            </a:r>
            <a:endParaRPr lang="ru-RU" dirty="0"/>
          </a:p>
        </p:txBody>
      </p:sp>
      <p:pic>
        <p:nvPicPr>
          <p:cNvPr id="19457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3" y="1381125"/>
            <a:ext cx="7153275" cy="443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346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5376" y="620688"/>
            <a:ext cx="8496944" cy="951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Заключение</a:t>
            </a:r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359532" y="1700808"/>
            <a:ext cx="38524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pitchFamily="34" charset="0"/>
              <a:buChar char="•"/>
            </a:pPr>
            <a:r>
              <a:rPr lang="ru-RU" dirty="0"/>
              <a:t>Проведен анализ бизнес-процесса;  </a:t>
            </a:r>
          </a:p>
          <a:p>
            <a:pPr marL="285750" indent="-285750" fontAlgn="base">
              <a:buFont typeface="Arial" pitchFamily="34" charset="0"/>
              <a:buChar char="•"/>
            </a:pPr>
            <a:r>
              <a:rPr lang="ru-RU" dirty="0"/>
              <a:t>Проведено описание бизнес-процесса в различных нотациях;  </a:t>
            </a:r>
          </a:p>
          <a:p>
            <a:pPr marL="285750" indent="-285750" fontAlgn="base">
              <a:buFont typeface="Arial" pitchFamily="34" charset="0"/>
              <a:buChar char="•"/>
            </a:pPr>
            <a:r>
              <a:rPr lang="ru-RU" dirty="0"/>
              <a:t>Уточнены требования к системе;  </a:t>
            </a:r>
          </a:p>
          <a:p>
            <a:pPr marL="285750" indent="-285750" fontAlgn="base">
              <a:buFont typeface="Arial" pitchFamily="34" charset="0"/>
              <a:buChar char="•"/>
            </a:pPr>
            <a:r>
              <a:rPr lang="ru-RU" dirty="0"/>
              <a:t>Разработана архитектуры системы; </a:t>
            </a:r>
          </a:p>
          <a:p>
            <a:pPr marL="285750" indent="-285750" fontAlgn="base">
              <a:buFont typeface="Arial" pitchFamily="34" charset="0"/>
              <a:buChar char="•"/>
            </a:pPr>
            <a:r>
              <a:rPr lang="ru-RU" dirty="0"/>
              <a:t>Разработаны экранные формы для приложения;  </a:t>
            </a:r>
          </a:p>
          <a:p>
            <a:pPr marL="285750" indent="-285750" fontAlgn="base">
              <a:buFont typeface="Arial" pitchFamily="34" charset="0"/>
              <a:buChar char="•"/>
            </a:pPr>
            <a:r>
              <a:rPr lang="ru-RU" dirty="0"/>
              <a:t>Создана модель базы данных;  </a:t>
            </a:r>
          </a:p>
          <a:p>
            <a:pPr marL="285750" indent="-285750" fontAlgn="base">
              <a:buFont typeface="Arial" pitchFamily="34" charset="0"/>
              <a:buChar char="•"/>
            </a:pPr>
            <a:r>
              <a:rPr lang="ru-RU" dirty="0"/>
              <a:t>Описана бизнес-логика процесса</a:t>
            </a:r>
          </a:p>
          <a:p>
            <a:endParaRPr lang="ru-RU" dirty="0"/>
          </a:p>
        </p:txBody>
      </p:sp>
      <p:pic>
        <p:nvPicPr>
          <p:cNvPr id="20482" name="Picture 2" descr="C:\Users\lena\Downloads\библиотека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390" y="260648"/>
            <a:ext cx="4655018" cy="278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 descr="https://phonoteka.org/uploads/posts/2021-04/1619472474_2-phonoteka_org-p-fon-dlya-intellektualnoi-igri-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69"/>
          <a:stretch/>
        </p:blipFill>
        <p:spPr bwMode="auto">
          <a:xfrm>
            <a:off x="4435390" y="3140968"/>
            <a:ext cx="4655018" cy="359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30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188640"/>
            <a:ext cx="4392488" cy="6858000"/>
          </a:xfrm>
        </p:spPr>
        <p:txBody>
          <a:bodyPr>
            <a:normAutofit fontScale="55000" lnSpcReduction="20000"/>
          </a:bodyPr>
          <a:lstStyle/>
          <a:p>
            <a:pPr marL="0" indent="0" algn="ctr">
              <a:buNone/>
            </a:pPr>
            <a:r>
              <a:rPr lang="ru-RU" sz="4400" b="1" dirty="0" smtClean="0"/>
              <a:t>Задачи</a:t>
            </a:r>
            <a:r>
              <a:rPr lang="ru-RU" sz="6700" b="1" dirty="0" smtClean="0"/>
              <a:t>  </a:t>
            </a:r>
          </a:p>
          <a:p>
            <a:pPr marL="0" indent="0" algn="ctr">
              <a:buNone/>
            </a:pPr>
            <a:endParaRPr lang="ru-RU" sz="2200" b="0" dirty="0" smtClean="0">
              <a:effectLst/>
            </a:endParaRPr>
          </a:p>
          <a:p>
            <a:r>
              <a:rPr lang="ru-RU" dirty="0" smtClean="0"/>
              <a:t>Предоставить работникам библиотеки удобный интерфейс для выполнения заказов и заявок читателей, с возможностью отслеживания их состояния и оповещения пользователей;  </a:t>
            </a:r>
          </a:p>
          <a:p>
            <a:endParaRPr lang="ru-RU" dirty="0" smtClean="0"/>
          </a:p>
          <a:p>
            <a:r>
              <a:rPr lang="ru-RU" dirty="0" smtClean="0"/>
              <a:t>Предоставить библиотекарям удобный интерфейс для организации мероприятий с автоматическим формированием анонса мероприятий и рассылкой типовых сообщений на электронную почту читателей или SMS на их телефоны;  </a:t>
            </a:r>
          </a:p>
          <a:p>
            <a:endParaRPr lang="ru-RU" dirty="0" smtClean="0"/>
          </a:p>
          <a:p>
            <a:r>
              <a:rPr lang="ru-RU" dirty="0" smtClean="0"/>
              <a:t>Предоставить читателям удобный интерфейс для чтения и просмотра электронных версий, просмотра списка своих заказов и составляющих их экземпляров, истории читательской активности в мероприятиях библиотеки и анонсом предстоящих мероприятий.</a:t>
            </a:r>
            <a:endParaRPr lang="ru-RU" b="0" dirty="0" smtClean="0">
              <a:effectLst/>
            </a:endParaRP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5" r="19959"/>
          <a:stretch/>
        </p:blipFill>
        <p:spPr>
          <a:xfrm>
            <a:off x="4644008" y="1052736"/>
            <a:ext cx="4197927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85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3153471"/>
            <a:ext cx="8496944" cy="9519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b="1" dirty="0" smtClean="0"/>
              <a:t>Спасибо за внимание!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384"/>
            <a:ext cx="4916688" cy="2941818"/>
          </a:xfrm>
          <a:prstGeom prst="rect">
            <a:avLst/>
          </a:prstGeom>
        </p:spPr>
      </p:pic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34002"/>
            <a:ext cx="4572000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9576" y="3834002"/>
            <a:ext cx="4594424" cy="30629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2" name="Picture 2" descr="C:\Users\lena\Downloads\библиотека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5553" y="10540"/>
            <a:ext cx="4878447" cy="2914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1815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1" y="620688"/>
            <a:ext cx="8640961" cy="14847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BPMN</a:t>
            </a:r>
            <a:r>
              <a:rPr lang="ru-RU" b="1" dirty="0" smtClean="0"/>
              <a:t> Диаграмма процесса </a:t>
            </a:r>
          </a:p>
          <a:p>
            <a:pPr marL="0" indent="0">
              <a:buNone/>
            </a:pPr>
            <a:r>
              <a:rPr lang="ru-RU" b="1" dirty="0" smtClean="0"/>
              <a:t>«Получения читательского билета» </a:t>
            </a:r>
            <a:r>
              <a:rPr lang="en-US" b="1" dirty="0" smtClean="0"/>
              <a:t>As Is</a:t>
            </a:r>
            <a:endParaRPr lang="ru-RU" b="1" dirty="0"/>
          </a:p>
        </p:txBody>
      </p:sp>
      <p:pic>
        <p:nvPicPr>
          <p:cNvPr id="2050" name="Picture 2" descr="https://lh3.googleusercontent.com/MJNAWCiCp2DyeuGhBAIFaVc9GjLIoDVL8CqDwIdmBcVdPnLzOp5tasMyFRTU_Ry7x2qwPSj1DII1_up0B1qBGShpFH-NKphOwpadouTvYR4J18DazHOUksGiqjHTBGOIhB-JbYfROeZEYiOqsI4-TdfgCA9Ks1h5oFRhxqIeCWEnbE1yF-1FFKj_hIvgOQ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682"/>
          <a:stretch/>
        </p:blipFill>
        <p:spPr bwMode="auto">
          <a:xfrm>
            <a:off x="35496" y="2420888"/>
            <a:ext cx="9295958" cy="371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862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5" y="260648"/>
            <a:ext cx="8640961" cy="14847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BPMN</a:t>
            </a:r>
            <a:r>
              <a:rPr lang="ru-RU" b="1" dirty="0" smtClean="0"/>
              <a:t> Диаграмма процесса </a:t>
            </a:r>
          </a:p>
          <a:p>
            <a:pPr marL="0" indent="0">
              <a:buNone/>
            </a:pPr>
            <a:r>
              <a:rPr lang="ru-RU" b="1" dirty="0" smtClean="0"/>
              <a:t>«Получения читательского билета» </a:t>
            </a:r>
            <a:r>
              <a:rPr lang="en-US" b="1" dirty="0" smtClean="0"/>
              <a:t>To Be</a:t>
            </a:r>
            <a:endParaRPr lang="ru-RU" b="1" dirty="0"/>
          </a:p>
        </p:txBody>
      </p:sp>
      <p:pic>
        <p:nvPicPr>
          <p:cNvPr id="3074" name="Picture 2" descr="https://lh6.googleusercontent.com/sZH7zTc_P0-OgdqEXHUXo8Ln0eu0r_EEFrEhJkJ6767pUpYlY9tTUoAkOAOaPQuBzlsfJ4mmxyZbIDJa4LXEo5b3yXLeS7dJ9qHkLK6f5eEtCRtt46ycmLh_dX5IiU-q6jMaWsnFyhHmy-B8i_aHocqtdRXqhGMsezgzIUOU6h82pueC1vULv1lT0rvVO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69354"/>
            <a:ext cx="8192910" cy="5266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58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1" y="620688"/>
            <a:ext cx="8640961" cy="148478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 smtClean="0"/>
              <a:t>BPMN</a:t>
            </a:r>
            <a:r>
              <a:rPr lang="ru-RU" b="1" dirty="0" smtClean="0"/>
              <a:t> Диаграмма процесса </a:t>
            </a:r>
          </a:p>
          <a:p>
            <a:pPr marL="0" indent="0">
              <a:buNone/>
            </a:pPr>
            <a:r>
              <a:rPr lang="ru-RU" b="1" dirty="0" smtClean="0"/>
              <a:t>«Заказ экземпляра библиотечного фонда» </a:t>
            </a:r>
            <a:r>
              <a:rPr lang="en-US" b="1" dirty="0" smtClean="0"/>
              <a:t>As Is</a:t>
            </a:r>
            <a:endParaRPr lang="ru-RU" b="1" dirty="0"/>
          </a:p>
        </p:txBody>
      </p:sp>
      <p:pic>
        <p:nvPicPr>
          <p:cNvPr id="4098" name="Picture 2" descr="https://lh3.googleusercontent.com/1qMEcQxMQJs_NZLytBzNXSSttaJnR-o2uLxsdKlOIT9naRkCp36m_k4jM4Q1gN_oJ1lM2XPP7zO8pk14IEtppNMJPEUke61gU21-SuojZP5DZ-IFW_2ov6tx85QsWGcbmRcFCcFZVCKocFVuL7OiZh5G3e-HQFud-v9r2tatuMP_-i9Eu_7Spu1L0H_H4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132856"/>
            <a:ext cx="8496944" cy="4478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098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lh6.googleusercontent.com/mZss8IXiK5B_QUyL98WLMKLC7sqBc-4Y0JUzzvvv5LhSr-0JaxYAF7Ns-2Fs_GlKDz41-n8aafaAgIo8Hzn0wBtrwcPPIaN4BdLGky-20cB6gD-d9VfP8KlbEH0lO-QQujU8Xq4NeVy-EjZn8flKu0iy_z_fnyB7gzWm_6ebGJ5ETaHBdgBwEn5lRBnnq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000887"/>
            <a:ext cx="8540700" cy="5857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0"/>
            <a:ext cx="8640961" cy="148478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 smtClean="0"/>
              <a:t>BPMN</a:t>
            </a:r>
            <a:r>
              <a:rPr lang="ru-RU" b="1" dirty="0" smtClean="0"/>
              <a:t> Диаграмма процесса </a:t>
            </a:r>
          </a:p>
          <a:p>
            <a:pPr marL="0" indent="0">
              <a:buNone/>
            </a:pPr>
            <a:r>
              <a:rPr lang="ru-RU" b="1" dirty="0" smtClean="0"/>
              <a:t>«Заказ экземпляра библиотечного фонда» </a:t>
            </a:r>
            <a:r>
              <a:rPr lang="en-US" b="1" dirty="0" smtClean="0"/>
              <a:t>To Be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534461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1" y="620688"/>
            <a:ext cx="8640961" cy="14847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BPMN</a:t>
            </a:r>
            <a:r>
              <a:rPr lang="ru-RU" b="1" dirty="0" smtClean="0"/>
              <a:t> Диаграмма процесса </a:t>
            </a:r>
          </a:p>
          <a:p>
            <a:pPr marL="0" indent="0">
              <a:buNone/>
            </a:pPr>
            <a:r>
              <a:rPr lang="ru-RU" b="1" dirty="0" smtClean="0"/>
              <a:t>«Резерв зала» </a:t>
            </a:r>
            <a:r>
              <a:rPr lang="en-US" b="1" dirty="0" smtClean="0"/>
              <a:t>As Is</a:t>
            </a:r>
            <a:endParaRPr lang="ru-RU" b="1" dirty="0"/>
          </a:p>
        </p:txBody>
      </p:sp>
      <p:pic>
        <p:nvPicPr>
          <p:cNvPr id="6146" name="Picture 2" descr="https://lh6.googleusercontent.com/kXzIIyiZVKnRmvomgsWNku9LmIPphVgkG1xON41mZNZe_vKSWYX7vcTcnU7VUs-yPFd-U71VL_RKiLLw0xsMX8ElEq3IO8z1jT-y7IK6ds1QbL1rMUDWRSntoSa1ScwB2u5wzwxJxMpNFM_uK0ffnrwNbmvkEitPJmPgjVNZKnEg03ug3MHkHv_xJvx5G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243" y="2564904"/>
            <a:ext cx="8338077" cy="3888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82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1" y="620688"/>
            <a:ext cx="8640961" cy="14847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BPMN</a:t>
            </a:r>
            <a:r>
              <a:rPr lang="ru-RU" b="1" dirty="0" smtClean="0"/>
              <a:t> Диаграмма процесса </a:t>
            </a:r>
          </a:p>
          <a:p>
            <a:pPr marL="0" indent="0">
              <a:buNone/>
            </a:pPr>
            <a:r>
              <a:rPr lang="ru-RU" b="1" dirty="0" smtClean="0"/>
              <a:t>«Резерв зала» </a:t>
            </a:r>
            <a:r>
              <a:rPr lang="en-US" b="1" dirty="0" smtClean="0"/>
              <a:t>To Be</a:t>
            </a:r>
            <a:endParaRPr lang="ru-RU" b="1" dirty="0"/>
          </a:p>
        </p:txBody>
      </p:sp>
      <p:pic>
        <p:nvPicPr>
          <p:cNvPr id="7172" name="Picture 4" descr="https://lh6.googleusercontent.com/RBgZTFuIKwoO8oNeurPHA9bHBpMDJsQ-14uAQrBpo8dAb29kFku7NVTGwtY23k1A8DEetTPCBiGnXZA7VcFQvhfY-fGJXpj-CkQZ5xXEuPelSncp2V7-4qLVPMk3uXkjC-ZqkpAvfvnWDwebBVwsiUpv-Un3M5moDUmeS9d-BF8otXQU0fv8gKgE1SQHw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1829013"/>
            <a:ext cx="8837488" cy="488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5247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</TotalTime>
  <Words>511</Words>
  <Application>Microsoft Office PowerPoint</Application>
  <PresentationFormat>Экран (4:3)</PresentationFormat>
  <Paragraphs>132</Paragraphs>
  <Slides>30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1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Krokoz™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lena</dc:creator>
  <cp:lastModifiedBy>lena</cp:lastModifiedBy>
  <cp:revision>21</cp:revision>
  <dcterms:created xsi:type="dcterms:W3CDTF">2022-11-10T09:18:26Z</dcterms:created>
  <dcterms:modified xsi:type="dcterms:W3CDTF">2022-11-10T16:11:57Z</dcterms:modified>
</cp:coreProperties>
</file>

<file path=docProps/thumbnail.jpeg>
</file>